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1" r:id="rId2"/>
  </p:sldIdLst>
  <p:sldSz cx="9144000" cy="6858000" type="screen4x3"/>
  <p:notesSz cx="7086600" cy="102108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16">
          <p15:clr>
            <a:srgbClr val="A4A3A4"/>
          </p15:clr>
        </p15:guide>
        <p15:guide id="2" pos="2232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AFABE"/>
    <a:srgbClr val="F4E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78" autoAdjust="0"/>
    <p:restoredTop sz="94640" autoAdjust="0"/>
  </p:normalViewPr>
  <p:slideViewPr>
    <p:cSldViewPr>
      <p:cViewPr varScale="1">
        <p:scale>
          <a:sx n="116" d="100"/>
          <a:sy n="116" d="100"/>
        </p:scale>
        <p:origin x="1446" y="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-3840" y="-96"/>
      </p:cViewPr>
      <p:guideLst>
        <p:guide orient="horz" pos="3216"/>
        <p:guide pos="22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4014788" y="0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7BD7E2-4862-427A-9E63-F0B38B8556BF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698038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4014788" y="9698038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E1A1B1-179A-47E9-B133-F69F624A6AB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44327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BE4612-A532-4E5F-AB14-AA9870A4954F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5175"/>
            <a:ext cx="5105400" cy="3829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708025" y="4849813"/>
            <a:ext cx="5670550" cy="45958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698038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4014788" y="9698038"/>
            <a:ext cx="3070225" cy="5111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446FD6-C51D-4991-BEB5-9B41CC787BB5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462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446FD6-C51D-4991-BEB5-9B41CC787BB5}" type="slidenum">
              <a:rPr lang="cs-CZ" smtClean="0"/>
              <a:pPr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1952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4C0059-43EF-461B-A94F-D1259EC43097}" type="datetimeFigureOut">
              <a:rPr lang="cs-CZ" smtClean="0"/>
              <a:pPr/>
              <a:t>05.02.2021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66F1EE-BCEE-4DFC-BBAD-8706EFE77C4B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Skupina 57"/>
          <p:cNvGrpSpPr/>
          <p:nvPr/>
        </p:nvGrpSpPr>
        <p:grpSpPr>
          <a:xfrm>
            <a:off x="-108520" y="23391"/>
            <a:ext cx="9080485" cy="6573961"/>
            <a:chOff x="42973" y="23391"/>
            <a:chExt cx="8928992" cy="6738656"/>
          </a:xfrm>
        </p:grpSpPr>
        <p:sp>
          <p:nvSpPr>
            <p:cNvPr id="5" name="Zaoblený obdélník 4"/>
            <p:cNvSpPr/>
            <p:nvPr/>
          </p:nvSpPr>
          <p:spPr>
            <a:xfrm>
              <a:off x="42973" y="23391"/>
              <a:ext cx="8928992" cy="1296144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cs-CZ" sz="9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8" name="Zaoblený obdélník 7"/>
            <p:cNvSpPr/>
            <p:nvPr/>
          </p:nvSpPr>
          <p:spPr>
            <a:xfrm>
              <a:off x="323528" y="1628800"/>
              <a:ext cx="3672408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Tajemník </a:t>
              </a:r>
              <a:r>
                <a:rPr lang="cs-CZ" sz="1000" dirty="0" err="1" smtClean="0">
                  <a:solidFill>
                    <a:schemeClr val="accent1">
                      <a:lumMod val="50000"/>
                    </a:schemeClr>
                  </a:solidFill>
                </a:rPr>
                <a:t>MěÚ</a:t>
              </a:r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endParaRPr lang="cs-CZ" sz="10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4" name="Zaoblený obdélník 3"/>
            <p:cNvSpPr/>
            <p:nvPr/>
          </p:nvSpPr>
          <p:spPr>
            <a:xfrm>
              <a:off x="899592" y="388898"/>
              <a:ext cx="7920880" cy="807854"/>
            </a:xfrm>
            <a:prstGeom prst="roundRect">
              <a:avLst/>
            </a:prstGeom>
            <a:solidFill>
              <a:schemeClr val="bg1"/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pPr algn="ctr"/>
              <a:endParaRPr lang="cs-CZ" sz="9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6" name="Zaoblený obdélník 5"/>
            <p:cNvSpPr/>
            <p:nvPr/>
          </p:nvSpPr>
          <p:spPr>
            <a:xfrm>
              <a:off x="2987824" y="476672"/>
              <a:ext cx="3116100" cy="2880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i="1" dirty="0" smtClean="0">
                  <a:solidFill>
                    <a:schemeClr val="accent1">
                      <a:lumMod val="50000"/>
                    </a:schemeClr>
                  </a:solidFill>
                </a:rPr>
                <a:t>Starosta - Mgr. Bc. Alexandr Horák</a:t>
              </a:r>
              <a:endParaRPr lang="cs-CZ" sz="10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9" name="Zaoblený obdélník 8"/>
            <p:cNvSpPr/>
            <p:nvPr/>
          </p:nvSpPr>
          <p:spPr>
            <a:xfrm>
              <a:off x="1643233" y="829278"/>
              <a:ext cx="2376264" cy="2880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i="1" dirty="0" smtClean="0">
                  <a:solidFill>
                    <a:schemeClr val="accent1">
                      <a:lumMod val="50000"/>
                    </a:schemeClr>
                  </a:solidFill>
                </a:rPr>
                <a:t>Místostarosta – Jiří Bek</a:t>
              </a:r>
              <a:endParaRPr lang="cs-CZ" sz="10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1" name="Zaoblený obdélník 10"/>
            <p:cNvSpPr/>
            <p:nvPr/>
          </p:nvSpPr>
          <p:spPr>
            <a:xfrm>
              <a:off x="5436096" y="836712"/>
              <a:ext cx="2376264" cy="288032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i="1" dirty="0" smtClean="0">
                  <a:solidFill>
                    <a:schemeClr val="accent1">
                      <a:lumMod val="50000"/>
                    </a:schemeClr>
                  </a:solidFill>
                </a:rPr>
                <a:t>Radní (3)</a:t>
              </a:r>
              <a:endParaRPr lang="cs-CZ" sz="10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2" name="Zaoblený obdélník 11"/>
            <p:cNvSpPr/>
            <p:nvPr/>
          </p:nvSpPr>
          <p:spPr>
            <a:xfrm>
              <a:off x="1403648" y="4869160"/>
              <a:ext cx="2592288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Pečovatelská služba</a:t>
              </a:r>
              <a:endParaRPr lang="cs-CZ" sz="10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3" name="Zaoblený obdélník 12"/>
            <p:cNvSpPr/>
            <p:nvPr/>
          </p:nvSpPr>
          <p:spPr>
            <a:xfrm>
              <a:off x="1403648" y="3933056"/>
              <a:ext cx="2592288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Správa Lidového domu</a:t>
              </a:r>
              <a:endParaRPr lang="cs-CZ" sz="9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4" name="Zaoblený obdélník 13"/>
            <p:cNvSpPr/>
            <p:nvPr/>
          </p:nvSpPr>
          <p:spPr>
            <a:xfrm>
              <a:off x="1403648" y="3501008"/>
              <a:ext cx="2592288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Ekonomické a mzdové oddělení </a:t>
              </a:r>
              <a:endParaRPr lang="cs-CZ" sz="9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5" name="Zaoblený obdélník 14"/>
            <p:cNvSpPr/>
            <p:nvPr/>
          </p:nvSpPr>
          <p:spPr>
            <a:xfrm>
              <a:off x="827584" y="6373894"/>
              <a:ext cx="316835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Městská knihovna</a:t>
              </a:r>
              <a:endParaRPr lang="cs-CZ" sz="9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6" name="Zaoblený obdélník 15"/>
            <p:cNvSpPr/>
            <p:nvPr/>
          </p:nvSpPr>
          <p:spPr>
            <a:xfrm>
              <a:off x="827584" y="5869838"/>
              <a:ext cx="316835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Finanční oddělení</a:t>
              </a:r>
              <a:endParaRPr lang="cs-CZ" sz="9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7" name="Zaoblený obdélník 16"/>
            <p:cNvSpPr/>
            <p:nvPr/>
          </p:nvSpPr>
          <p:spPr>
            <a:xfrm>
              <a:off x="827584" y="5373216"/>
              <a:ext cx="316835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Správní oddělení</a:t>
              </a:r>
              <a:endParaRPr lang="cs-CZ" sz="9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8" name="Zaoblený obdélník 17"/>
            <p:cNvSpPr/>
            <p:nvPr/>
          </p:nvSpPr>
          <p:spPr>
            <a:xfrm>
              <a:off x="827584" y="3068960"/>
              <a:ext cx="316835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Odbor městské technické služby    Odbor správa budov v</a:t>
              </a:r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edoucí – Pavel Bauer                                vedoucí – Petr Kučera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19" name="Zaoblený obdélník 18"/>
            <p:cNvSpPr/>
            <p:nvPr/>
          </p:nvSpPr>
          <p:spPr>
            <a:xfrm>
              <a:off x="827584" y="2564904"/>
              <a:ext cx="316835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Odbor výstavby </a:t>
              </a:r>
              <a:endParaRPr lang="cs-CZ" sz="900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Vedoucí – Ing. Marcela Vostracká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0" name="Zaoblený obdélník 19"/>
            <p:cNvSpPr/>
            <p:nvPr/>
          </p:nvSpPr>
          <p:spPr>
            <a:xfrm>
              <a:off x="827584" y="2060848"/>
              <a:ext cx="316835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Odbor majetku, investic a životního prostředí</a:t>
              </a:r>
              <a:endParaRPr lang="cs-CZ" sz="900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Vedoucí – Bc. Tomáš Tauer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1" name="Zaoblený obdélník 20"/>
            <p:cNvSpPr/>
            <p:nvPr/>
          </p:nvSpPr>
          <p:spPr>
            <a:xfrm>
              <a:off x="827584" y="4437112"/>
              <a:ext cx="316835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Sociální oddělení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2" name="Zaoblený obdélník 21"/>
            <p:cNvSpPr/>
            <p:nvPr/>
          </p:nvSpPr>
          <p:spPr>
            <a:xfrm>
              <a:off x="4355976" y="3645024"/>
              <a:ext cx="1944216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Finanční výbor</a:t>
              </a: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Předseda – Bc. Martina </a:t>
              </a:r>
              <a:r>
                <a:rPr lang="cs-CZ" sz="900" i="1" dirty="0" err="1" smtClean="0">
                  <a:solidFill>
                    <a:schemeClr val="accent1">
                      <a:lumMod val="50000"/>
                    </a:schemeClr>
                  </a:solidFill>
                </a:rPr>
                <a:t>Konopíková</a:t>
              </a:r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3" name="Zaoblený obdélník 22"/>
            <p:cNvSpPr/>
            <p:nvPr/>
          </p:nvSpPr>
          <p:spPr>
            <a:xfrm>
              <a:off x="4355976" y="2060848"/>
              <a:ext cx="1944216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Povodňová komise</a:t>
              </a: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Předseda - Mgr. Bc. Alexandr Horák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4" name="Zaoblený obdélník 23"/>
            <p:cNvSpPr/>
            <p:nvPr/>
          </p:nvSpPr>
          <p:spPr>
            <a:xfrm>
              <a:off x="5411588" y="2492896"/>
              <a:ext cx="1944216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Komise pro občanské záležitosti</a:t>
              </a: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Předsedkyně Bc. Hana Dokulilová 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5" name="Zaoblený obdélník 24"/>
            <p:cNvSpPr/>
            <p:nvPr/>
          </p:nvSpPr>
          <p:spPr>
            <a:xfrm>
              <a:off x="6516216" y="2060848"/>
              <a:ext cx="1944216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Bytová komise</a:t>
              </a: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Předseda Václav Baxa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6" name="Zaoblený obdélník 25"/>
            <p:cNvSpPr/>
            <p:nvPr/>
          </p:nvSpPr>
          <p:spPr>
            <a:xfrm>
              <a:off x="6516216" y="3645024"/>
              <a:ext cx="1944216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Kontrolní výbor</a:t>
              </a: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Předseda – Mgr. Jaroslav  Šobr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7" name="Zaoblený obdélník 26"/>
            <p:cNvSpPr/>
            <p:nvPr/>
          </p:nvSpPr>
          <p:spPr>
            <a:xfrm>
              <a:off x="6516216" y="4797152"/>
              <a:ext cx="1944216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Mateřská škola</a:t>
              </a: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Ředitelka – BC. </a:t>
              </a:r>
              <a:r>
                <a:rPr lang="cs-CZ" sz="900" i="1" smtClean="0">
                  <a:solidFill>
                    <a:schemeClr val="accent1">
                      <a:lumMod val="50000"/>
                    </a:schemeClr>
                  </a:solidFill>
                </a:rPr>
                <a:t>Kamila </a:t>
              </a:r>
              <a:r>
                <a:rPr lang="cs-CZ" sz="900" i="1" smtClean="0">
                  <a:solidFill>
                    <a:schemeClr val="accent1">
                      <a:lumMod val="50000"/>
                    </a:schemeClr>
                  </a:solidFill>
                </a:rPr>
                <a:t>Horáková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8" name="Zaoblený obdélník 27"/>
            <p:cNvSpPr/>
            <p:nvPr/>
          </p:nvSpPr>
          <p:spPr>
            <a:xfrm>
              <a:off x="5436096" y="5229200"/>
              <a:ext cx="1944216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Základní umělecká škola</a:t>
              </a: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Ředitelka – Iva </a:t>
              </a:r>
              <a:r>
                <a:rPr lang="cs-CZ" sz="900" i="1" dirty="0" err="1" smtClean="0">
                  <a:solidFill>
                    <a:schemeClr val="accent1">
                      <a:lumMod val="50000"/>
                    </a:schemeClr>
                  </a:solidFill>
                </a:rPr>
                <a:t>Zahořová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29" name="Zaoblený obdélník 28"/>
            <p:cNvSpPr/>
            <p:nvPr/>
          </p:nvSpPr>
          <p:spPr>
            <a:xfrm>
              <a:off x="4355976" y="3212976"/>
              <a:ext cx="424847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144000"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VÝBORY</a:t>
              </a:r>
              <a:endParaRPr lang="cs-CZ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0" name="Zaoblený obdélník 29"/>
            <p:cNvSpPr/>
            <p:nvPr/>
          </p:nvSpPr>
          <p:spPr>
            <a:xfrm>
              <a:off x="4355976" y="6402007"/>
              <a:ext cx="2592288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Lesy Staňkov s.r.o.</a:t>
              </a:r>
            </a:p>
            <a:p>
              <a:pPr algn="ctr"/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Jednatel - Mgr. Bc. Alexandr Horák, Ing.  František Pátý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1" name="Zaoblený obdélník 30"/>
            <p:cNvSpPr/>
            <p:nvPr/>
          </p:nvSpPr>
          <p:spPr>
            <a:xfrm>
              <a:off x="4355976" y="1628800"/>
              <a:ext cx="424847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144000"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KOMISE</a:t>
              </a:r>
              <a:endParaRPr lang="cs-CZ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2" name="Zaoblený obdélník 31"/>
            <p:cNvSpPr/>
            <p:nvPr/>
          </p:nvSpPr>
          <p:spPr>
            <a:xfrm>
              <a:off x="4355976" y="4818385"/>
              <a:ext cx="1854222" cy="318128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Základní škola</a:t>
              </a:r>
            </a:p>
            <a:p>
              <a:pPr algn="ctr"/>
              <a:r>
                <a:rPr lang="cs-CZ" sz="900" i="1" dirty="0" err="1" smtClean="0">
                  <a:solidFill>
                    <a:schemeClr val="accent1">
                      <a:lumMod val="50000"/>
                    </a:schemeClr>
                  </a:solidFill>
                </a:rPr>
                <a:t>Řředitel</a:t>
              </a:r>
              <a:r>
                <a:rPr lang="cs-CZ" sz="900" i="1" dirty="0" smtClean="0">
                  <a:solidFill>
                    <a:schemeClr val="accent1">
                      <a:lumMod val="50000"/>
                    </a:schemeClr>
                  </a:solidFill>
                </a:rPr>
                <a:t> – Mgr. Jitka Suchá</a:t>
              </a:r>
              <a:endParaRPr lang="cs-CZ" sz="900" i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33" name="Zaoblený obdélník 32"/>
            <p:cNvSpPr/>
            <p:nvPr/>
          </p:nvSpPr>
          <p:spPr>
            <a:xfrm>
              <a:off x="4355976" y="4365104"/>
              <a:ext cx="424847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144000"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PŘÍSPĚVKOVÉ ORGANIZACE</a:t>
              </a:r>
              <a:endParaRPr lang="cs-CZ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48" name="Tvar 47"/>
            <p:cNvCxnSpPr>
              <a:endCxn id="21" idx="1"/>
            </p:cNvCxnSpPr>
            <p:nvPr/>
          </p:nvCxnSpPr>
          <p:spPr>
            <a:xfrm rot="16200000" flipH="1">
              <a:off x="521550" y="4311098"/>
              <a:ext cx="324036" cy="288032"/>
            </a:xfrm>
            <a:prstGeom prst="bentConnector2">
              <a:avLst/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Pravoúhlá spojovací čára 52"/>
            <p:cNvCxnSpPr>
              <a:endCxn id="20" idx="1"/>
            </p:cNvCxnSpPr>
            <p:nvPr/>
          </p:nvCxnSpPr>
          <p:spPr>
            <a:xfrm rot="16200000" flipH="1">
              <a:off x="557568" y="1970852"/>
              <a:ext cx="252000" cy="288032"/>
            </a:xfrm>
            <a:prstGeom prst="bentConnector2">
              <a:avLst/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Pravoúhlá spojovací čára 55"/>
            <p:cNvCxnSpPr>
              <a:endCxn id="19" idx="1"/>
            </p:cNvCxnSpPr>
            <p:nvPr/>
          </p:nvCxnSpPr>
          <p:spPr>
            <a:xfrm rot="16200000" flipH="1">
              <a:off x="305568" y="2222908"/>
              <a:ext cx="756000" cy="288032"/>
            </a:xfrm>
            <a:prstGeom prst="bentConnector2">
              <a:avLst/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Pravoúhlá spojovací čára 58"/>
            <p:cNvCxnSpPr>
              <a:endCxn id="18" idx="1"/>
            </p:cNvCxnSpPr>
            <p:nvPr/>
          </p:nvCxnSpPr>
          <p:spPr>
            <a:xfrm rot="16200000" flipH="1">
              <a:off x="53568" y="2474964"/>
              <a:ext cx="1260000" cy="288032"/>
            </a:xfrm>
            <a:prstGeom prst="bentConnector2">
              <a:avLst/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Pravoúhlá spojovací čára 61"/>
            <p:cNvCxnSpPr>
              <a:endCxn id="17" idx="1"/>
            </p:cNvCxnSpPr>
            <p:nvPr/>
          </p:nvCxnSpPr>
          <p:spPr>
            <a:xfrm rot="16200000" flipH="1">
              <a:off x="-1098630" y="3627022"/>
              <a:ext cx="3564396" cy="288032"/>
            </a:xfrm>
            <a:prstGeom prst="bentConnector2">
              <a:avLst/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Pravoúhlá spojovací čára 64"/>
            <p:cNvCxnSpPr>
              <a:endCxn id="16" idx="1"/>
            </p:cNvCxnSpPr>
            <p:nvPr/>
          </p:nvCxnSpPr>
          <p:spPr>
            <a:xfrm rot="16200000" flipH="1">
              <a:off x="-1346941" y="3875333"/>
              <a:ext cx="4061018" cy="288032"/>
            </a:xfrm>
            <a:prstGeom prst="bentConnector2">
              <a:avLst/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Pravoúhlá spojovací čára 67"/>
            <p:cNvCxnSpPr>
              <a:endCxn id="15" idx="1"/>
            </p:cNvCxnSpPr>
            <p:nvPr/>
          </p:nvCxnSpPr>
          <p:spPr>
            <a:xfrm rot="16200000" flipH="1">
              <a:off x="-1602686" y="4123644"/>
              <a:ext cx="4572508" cy="288032"/>
            </a:xfrm>
            <a:prstGeom prst="bentConnector2">
              <a:avLst/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Pravoúhlá spojovací čára 70"/>
            <p:cNvCxnSpPr/>
            <p:nvPr/>
          </p:nvCxnSpPr>
          <p:spPr>
            <a:xfrm>
              <a:off x="1043608" y="4797152"/>
              <a:ext cx="360040" cy="252028"/>
            </a:xfrm>
            <a:prstGeom prst="bentConnector3">
              <a:avLst>
                <a:gd name="adj1" fmla="val -794"/>
              </a:avLst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Pravoúhlá spojovací čára 73"/>
            <p:cNvCxnSpPr>
              <a:endCxn id="14" idx="1"/>
            </p:cNvCxnSpPr>
            <p:nvPr/>
          </p:nvCxnSpPr>
          <p:spPr>
            <a:xfrm>
              <a:off x="1043608" y="3458736"/>
              <a:ext cx="360040" cy="222292"/>
            </a:xfrm>
            <a:prstGeom prst="bentConnector3">
              <a:avLst>
                <a:gd name="adj1" fmla="val 445"/>
              </a:avLst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Pravoúhlá spojovací čára 75"/>
            <p:cNvCxnSpPr>
              <a:endCxn id="13" idx="1"/>
            </p:cNvCxnSpPr>
            <p:nvPr/>
          </p:nvCxnSpPr>
          <p:spPr>
            <a:xfrm rot="16200000" flipH="1">
              <a:off x="881590" y="3591018"/>
              <a:ext cx="684076" cy="360040"/>
            </a:xfrm>
            <a:prstGeom prst="bentConnector2">
              <a:avLst/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Pravoúhlá spojovací čára 112"/>
            <p:cNvCxnSpPr>
              <a:endCxn id="33" idx="3"/>
            </p:cNvCxnSpPr>
            <p:nvPr/>
          </p:nvCxnSpPr>
          <p:spPr>
            <a:xfrm rot="5400000">
              <a:off x="7074278" y="2726922"/>
              <a:ext cx="3348372" cy="288032"/>
            </a:xfrm>
            <a:prstGeom prst="bentConnector2">
              <a:avLst/>
            </a:prstGeom>
            <a:ln w="22225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Obdélník 54"/>
            <p:cNvSpPr/>
            <p:nvPr/>
          </p:nvSpPr>
          <p:spPr>
            <a:xfrm>
              <a:off x="323528" y="55657"/>
              <a:ext cx="204132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cs-CZ" sz="1200" b="1" dirty="0" smtClean="0">
                  <a:solidFill>
                    <a:schemeClr val="accent1">
                      <a:lumMod val="50000"/>
                    </a:schemeClr>
                  </a:solidFill>
                </a:rPr>
                <a:t>ZASTUPITELSTVO MĚSTA (15)</a:t>
              </a:r>
              <a:endParaRPr lang="cs-CZ" sz="1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sp>
          <p:nvSpPr>
            <p:cNvPr id="57" name="Obdélník 56"/>
            <p:cNvSpPr/>
            <p:nvPr/>
          </p:nvSpPr>
          <p:spPr>
            <a:xfrm>
              <a:off x="1051947" y="415697"/>
              <a:ext cx="123360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cs-CZ" sz="1200" b="1" dirty="0" smtClean="0">
                  <a:solidFill>
                    <a:schemeClr val="accent1">
                      <a:lumMod val="50000"/>
                    </a:schemeClr>
                  </a:solidFill>
                </a:rPr>
                <a:t>RADA MĚSTA (5)</a:t>
              </a:r>
              <a:endParaRPr lang="cs-CZ" sz="1200" b="1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75" name="Pravoúhlá spojovací čára 67"/>
            <p:cNvCxnSpPr>
              <a:endCxn id="23" idx="1"/>
            </p:cNvCxnSpPr>
            <p:nvPr/>
          </p:nvCxnSpPr>
          <p:spPr>
            <a:xfrm rot="16200000" flipH="1">
              <a:off x="3528322" y="1413214"/>
              <a:ext cx="1476164" cy="179144"/>
            </a:xfrm>
            <a:prstGeom prst="bentConnector2">
              <a:avLst/>
            </a:prstGeom>
            <a:ln w="22225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2" name="Zaoblený obdélník 101"/>
            <p:cNvSpPr/>
            <p:nvPr/>
          </p:nvSpPr>
          <p:spPr>
            <a:xfrm>
              <a:off x="4355976" y="5949280"/>
              <a:ext cx="4248472" cy="360040"/>
            </a:xfrm>
            <a:prstGeom prst="roundRect">
              <a:avLst/>
            </a:prstGeom>
            <a:solidFill>
              <a:schemeClr val="accent1">
                <a:lumMod val="20000"/>
                <a:lumOff val="80000"/>
              </a:schemeClr>
            </a:solidFill>
            <a:effectLst>
              <a:innerShdw blurRad="63500" dist="50800" dir="18900000">
                <a:prstClr val="black">
                  <a:alpha val="50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rIns="144000" rtlCol="0" anchor="ctr"/>
            <a:lstStyle/>
            <a:p>
              <a:pPr algn="ctr"/>
              <a:r>
                <a:rPr lang="cs-CZ" sz="1000" dirty="0" smtClean="0">
                  <a:solidFill>
                    <a:schemeClr val="accent1">
                      <a:lumMod val="50000"/>
                    </a:schemeClr>
                  </a:solidFill>
                </a:rPr>
                <a:t>SPOLEČNOSTI ZŘIZOVANÉ ZASTUPITELSTVEM MĚSTA</a:t>
              </a:r>
              <a:endParaRPr lang="cs-CZ" sz="1000" dirty="0">
                <a:solidFill>
                  <a:schemeClr val="accent1">
                    <a:lumMod val="50000"/>
                  </a:schemeClr>
                </a:solidFill>
              </a:endParaRPr>
            </a:p>
          </p:txBody>
        </p:sp>
        <p:cxnSp>
          <p:nvCxnSpPr>
            <p:cNvPr id="129" name="Pravoúhlá spojovací čára 112"/>
            <p:cNvCxnSpPr>
              <a:endCxn id="31" idx="3"/>
            </p:cNvCxnSpPr>
            <p:nvPr/>
          </p:nvCxnSpPr>
          <p:spPr>
            <a:xfrm rot="5400000">
              <a:off x="8247542" y="1337634"/>
              <a:ext cx="828092" cy="114280"/>
            </a:xfrm>
            <a:prstGeom prst="bentConnector2">
              <a:avLst/>
            </a:prstGeom>
            <a:ln w="22225">
              <a:headEnd type="oval"/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Pravoúhlá spojovací čára 112"/>
            <p:cNvCxnSpPr>
              <a:endCxn id="29" idx="3"/>
            </p:cNvCxnSpPr>
            <p:nvPr/>
          </p:nvCxnSpPr>
          <p:spPr>
            <a:xfrm rot="5400000">
              <a:off x="7650342" y="2150858"/>
              <a:ext cx="2196244" cy="288032"/>
            </a:xfrm>
            <a:prstGeom prst="bentConnector2">
              <a:avLst/>
            </a:prstGeom>
            <a:ln w="22225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Pravoúhlá spojovací čára 112"/>
            <p:cNvCxnSpPr>
              <a:endCxn id="102" idx="3"/>
            </p:cNvCxnSpPr>
            <p:nvPr/>
          </p:nvCxnSpPr>
          <p:spPr>
            <a:xfrm rot="5400000">
              <a:off x="6264188" y="3501008"/>
              <a:ext cx="4968552" cy="288032"/>
            </a:xfrm>
            <a:prstGeom prst="bentConnector2">
              <a:avLst/>
            </a:prstGeom>
            <a:ln w="22225">
              <a:headEnd type="oval"/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Přímá spojovací šipka 148"/>
            <p:cNvCxnSpPr>
              <a:endCxn id="28" idx="0"/>
            </p:cNvCxnSpPr>
            <p:nvPr/>
          </p:nvCxnSpPr>
          <p:spPr>
            <a:xfrm flipH="1">
              <a:off x="6408204" y="4723676"/>
              <a:ext cx="32" cy="505524"/>
            </a:xfrm>
            <a:prstGeom prst="straightConnector1">
              <a:avLst/>
            </a:prstGeom>
            <a:ln w="12700"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Přímá spojovací šipka 161"/>
            <p:cNvCxnSpPr/>
            <p:nvPr/>
          </p:nvCxnSpPr>
          <p:spPr>
            <a:xfrm rot="16200000" flipH="1">
              <a:off x="6393445" y="6344048"/>
              <a:ext cx="72008" cy="2551"/>
            </a:xfrm>
            <a:prstGeom prst="straightConnector1">
              <a:avLst/>
            </a:prstGeom>
            <a:ln w="12700"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Pravoúhlá spojovací čára 112"/>
            <p:cNvCxnSpPr>
              <a:endCxn id="8" idx="3"/>
            </p:cNvCxnSpPr>
            <p:nvPr/>
          </p:nvCxnSpPr>
          <p:spPr>
            <a:xfrm rot="5400000">
              <a:off x="3563965" y="1196675"/>
              <a:ext cx="1044116" cy="180174"/>
            </a:xfrm>
            <a:prstGeom prst="bentConnector2">
              <a:avLst/>
            </a:prstGeom>
            <a:ln w="22225">
              <a:headEnd type="none"/>
              <a:tailEnd type="arrow" w="lg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9" name="Přímá spojovací šipka 68"/>
          <p:cNvCxnSpPr/>
          <p:nvPr/>
        </p:nvCxnSpPr>
        <p:spPr>
          <a:xfrm rot="5400000">
            <a:off x="6125359" y="2235650"/>
            <a:ext cx="493650" cy="31"/>
          </a:xfrm>
          <a:prstGeom prst="straightConnector1">
            <a:avLst/>
          </a:prstGeom>
          <a:ln w="12700"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Tvar 71"/>
          <p:cNvCxnSpPr/>
          <p:nvPr/>
        </p:nvCxnSpPr>
        <p:spPr>
          <a:xfrm rot="16200000" flipH="1">
            <a:off x="6336779" y="2061431"/>
            <a:ext cx="252027" cy="106846"/>
          </a:xfrm>
          <a:prstGeom prst="bentConnector2">
            <a:avLst/>
          </a:prstGeom>
          <a:ln w="12700"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Tvar 72"/>
          <p:cNvCxnSpPr>
            <a:endCxn id="26" idx="1"/>
          </p:cNvCxnSpPr>
          <p:nvPr/>
        </p:nvCxnSpPr>
        <p:spPr>
          <a:xfrm rot="16200000" flipH="1">
            <a:off x="6374278" y="3631857"/>
            <a:ext cx="159115" cy="41431"/>
          </a:xfrm>
          <a:prstGeom prst="bentConnector2">
            <a:avLst/>
          </a:prstGeom>
          <a:ln w="12700"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Pravoúhlá spojovací čára 87"/>
          <p:cNvCxnSpPr>
            <a:endCxn id="22" idx="3"/>
          </p:cNvCxnSpPr>
          <p:nvPr/>
        </p:nvCxnSpPr>
        <p:spPr>
          <a:xfrm rot="5400000">
            <a:off x="6240101" y="3588155"/>
            <a:ext cx="158737" cy="129215"/>
          </a:xfrm>
          <a:prstGeom prst="bentConnector2">
            <a:avLst/>
          </a:prstGeom>
          <a:ln w="12700">
            <a:tailEnd type="arrow" w="lg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aoblený obdélník 2"/>
          <p:cNvSpPr/>
          <p:nvPr/>
        </p:nvSpPr>
        <p:spPr>
          <a:xfrm>
            <a:off x="6955741" y="6246111"/>
            <a:ext cx="2016224" cy="360040"/>
          </a:xfrm>
          <a:prstGeom prst="roundRect">
            <a:avLst/>
          </a:prstGeom>
          <a:solidFill>
            <a:srgbClr val="99CCFF"/>
          </a:solidFill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cs-CZ" dirty="0" smtClean="0"/>
              <a:t>|</a:t>
            </a:r>
            <a:r>
              <a:rPr lang="cs-CZ" sz="1000" dirty="0" smtClean="0"/>
              <a:t>Městské nemovitosti </a:t>
            </a:r>
            <a:r>
              <a:rPr lang="cs-CZ" sz="1000" dirty="0" err="1" smtClean="0"/>
              <a:t>s.r.o</a:t>
            </a:r>
            <a:endParaRPr lang="cs-CZ" sz="1000" dirty="0" smtClean="0"/>
          </a:p>
          <a:p>
            <a:pPr algn="ctr"/>
            <a:r>
              <a:rPr lang="cs-CZ" sz="900" dirty="0" smtClean="0"/>
              <a:t>Jednatel Mgr. Bc A. Horák . Jiří Bek.</a:t>
            </a:r>
            <a:endParaRPr lang="cs-CZ" sz="900" dirty="0"/>
          </a:p>
        </p:txBody>
      </p:sp>
      <p:cxnSp>
        <p:nvCxnSpPr>
          <p:cNvPr id="10" name="Přímá spojnice se šipkou 9"/>
          <p:cNvCxnSpPr/>
          <p:nvPr/>
        </p:nvCxnSpPr>
        <p:spPr>
          <a:xfrm>
            <a:off x="7792686" y="6155688"/>
            <a:ext cx="0" cy="926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Přímá spojnice se šipkou 38"/>
          <p:cNvCxnSpPr>
            <a:stCxn id="32" idx="0"/>
            <a:endCxn id="32" idx="0"/>
          </p:cNvCxnSpPr>
          <p:nvPr/>
        </p:nvCxnSpPr>
        <p:spPr>
          <a:xfrm>
            <a:off x="5220500" y="4701194"/>
            <a:ext cx="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Přímá spojnice se šipkou 41"/>
          <p:cNvCxnSpPr/>
          <p:nvPr/>
        </p:nvCxnSpPr>
        <p:spPr>
          <a:xfrm>
            <a:off x="7092280" y="4608799"/>
            <a:ext cx="0" cy="716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882</TotalTime>
  <Words>185</Words>
  <Application>Microsoft Office PowerPoint</Application>
  <PresentationFormat>Předvádění na obrazovce (4:3)</PresentationFormat>
  <Paragraphs>43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sady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Malík</dc:creator>
  <cp:lastModifiedBy>Lenka</cp:lastModifiedBy>
  <cp:revision>163</cp:revision>
  <dcterms:created xsi:type="dcterms:W3CDTF">2010-11-20T18:00:54Z</dcterms:created>
  <dcterms:modified xsi:type="dcterms:W3CDTF">2021-02-05T13:39:44Z</dcterms:modified>
</cp:coreProperties>
</file>